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7"/>
    <p:restoredTop sz="78988"/>
  </p:normalViewPr>
  <p:slideViewPr>
    <p:cSldViewPr snapToGrid="0" snapToObjects="1">
      <p:cViewPr varScale="1">
        <p:scale>
          <a:sx n="125" d="100"/>
          <a:sy n="125" d="100"/>
        </p:scale>
        <p:origin x="2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gif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597AE3-125A-4A4A-B7D9-E87FCB09EB3B}" type="datetimeFigureOut">
              <a:rPr lang="en-US" smtClean="0"/>
              <a:t>3/31/21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DF2C3-17EC-3941-82AF-10966D19A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41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Les aurores </a:t>
            </a:r>
            <a:r>
              <a:rPr lang="en-CA" dirty="0" err="1"/>
              <a:t>boréales</a:t>
            </a:r>
            <a:r>
              <a:rPr lang="en-CA" dirty="0"/>
              <a:t> se </a:t>
            </a:r>
            <a:r>
              <a:rPr lang="en-CA" dirty="0" err="1"/>
              <a:t>produisent</a:t>
            </a:r>
            <a:r>
              <a:rPr lang="en-CA" dirty="0"/>
              <a:t> de </a:t>
            </a:r>
            <a:r>
              <a:rPr lang="en-CA" dirty="0" err="1"/>
              <a:t>façon</a:t>
            </a:r>
            <a:r>
              <a:rPr lang="en-CA" dirty="0"/>
              <a:t> </a:t>
            </a:r>
            <a:r>
              <a:rPr lang="en-CA" dirty="0" err="1"/>
              <a:t>presque</a:t>
            </a:r>
            <a:r>
              <a:rPr lang="en-CA" dirty="0"/>
              <a:t> </a:t>
            </a:r>
            <a:r>
              <a:rPr lang="en-CA" dirty="0" err="1"/>
              <a:t>quotidienne</a:t>
            </a:r>
            <a:r>
              <a:rPr lang="en-CA" dirty="0"/>
              <a:t> </a:t>
            </a:r>
            <a:r>
              <a:rPr lang="en-CA" dirty="0" err="1"/>
              <a:t>lorsque</a:t>
            </a:r>
            <a:r>
              <a:rPr lang="en-CA" dirty="0"/>
              <a:t> nous </a:t>
            </a:r>
            <a:r>
              <a:rPr lang="en-CA" dirty="0" err="1"/>
              <a:t>sommes</a:t>
            </a:r>
            <a:r>
              <a:rPr lang="en-CA" dirty="0"/>
              <a:t> </a:t>
            </a:r>
            <a:r>
              <a:rPr lang="en-CA" dirty="0" err="1"/>
              <a:t>situés</a:t>
            </a:r>
            <a:r>
              <a:rPr lang="en-CA" dirty="0"/>
              <a:t> entre les 64e et le 87e </a:t>
            </a:r>
            <a:r>
              <a:rPr lang="en-CA" dirty="0" err="1"/>
              <a:t>degre</a:t>
            </a:r>
            <a:r>
              <a:rPr lang="en-CA" dirty="0"/>
              <a:t>́ </a:t>
            </a:r>
            <a:r>
              <a:rPr lang="en-CA" dirty="0" err="1"/>
              <a:t>nord</a:t>
            </a:r>
            <a:r>
              <a:rPr lang="en-CA" dirty="0"/>
              <a:t> de latitude. </a:t>
            </a:r>
            <a:r>
              <a:rPr lang="en-CA" dirty="0" err="1"/>
              <a:t>Cependant</a:t>
            </a:r>
            <a:r>
              <a:rPr lang="en-CA" dirty="0"/>
              <a:t>, les aurores </a:t>
            </a:r>
            <a:r>
              <a:rPr lang="en-CA" dirty="0" err="1"/>
              <a:t>australes</a:t>
            </a:r>
            <a:r>
              <a:rPr lang="en-CA" dirty="0"/>
              <a:t> se </a:t>
            </a:r>
            <a:r>
              <a:rPr lang="en-CA" dirty="0" err="1"/>
              <a:t>produisent</a:t>
            </a:r>
            <a:r>
              <a:rPr lang="en-CA" dirty="0"/>
              <a:t> du 25e au 45e </a:t>
            </a:r>
            <a:r>
              <a:rPr lang="en-CA" dirty="0" err="1"/>
              <a:t>degre</a:t>
            </a:r>
            <a:r>
              <a:rPr lang="en-CA" dirty="0"/>
              <a:t>́ </a:t>
            </a:r>
            <a:r>
              <a:rPr lang="en-CA" dirty="0" err="1"/>
              <a:t>sud</a:t>
            </a:r>
            <a:r>
              <a:rPr lang="en-CA" dirty="0"/>
              <a:t> de latitude. </a:t>
            </a:r>
            <a:r>
              <a:rPr lang="en-CA" dirty="0" err="1"/>
              <a:t>Néanmoins</a:t>
            </a:r>
            <a:r>
              <a:rPr lang="en-CA" dirty="0"/>
              <a:t>, </a:t>
            </a:r>
            <a:r>
              <a:rPr lang="en-CA" dirty="0" err="1"/>
              <a:t>lors</a:t>
            </a:r>
            <a:r>
              <a:rPr lang="en-CA" dirty="0"/>
              <a:t> de </a:t>
            </a:r>
            <a:r>
              <a:rPr lang="en-CA" dirty="0" err="1"/>
              <a:t>grande</a:t>
            </a:r>
            <a:r>
              <a:rPr lang="en-CA" dirty="0"/>
              <a:t> </a:t>
            </a:r>
            <a:r>
              <a:rPr lang="en-CA" dirty="0" err="1"/>
              <a:t>éruption</a:t>
            </a:r>
            <a:r>
              <a:rPr lang="en-CA" dirty="0"/>
              <a:t> </a:t>
            </a:r>
            <a:r>
              <a:rPr lang="en-CA" dirty="0" err="1"/>
              <a:t>solaire</a:t>
            </a:r>
            <a:r>
              <a:rPr lang="en-CA" dirty="0"/>
              <a:t>, il arrive que les aurores </a:t>
            </a:r>
            <a:r>
              <a:rPr lang="en-CA" dirty="0" err="1"/>
              <a:t>polaires</a:t>
            </a:r>
            <a:r>
              <a:rPr lang="en-CA" dirty="0"/>
              <a:t> se </a:t>
            </a:r>
            <a:r>
              <a:rPr lang="en-CA" dirty="0" err="1"/>
              <a:t>produisent</a:t>
            </a:r>
            <a:r>
              <a:rPr lang="en-CA" dirty="0"/>
              <a:t> dans des zones de </a:t>
            </a:r>
            <a:r>
              <a:rPr lang="en-CA" dirty="0" err="1"/>
              <a:t>basse</a:t>
            </a:r>
            <a:r>
              <a:rPr lang="en-CA" dirty="0"/>
              <a:t> et </a:t>
            </a:r>
            <a:r>
              <a:rPr lang="en-CA" dirty="0" err="1"/>
              <a:t>moyenne</a:t>
            </a:r>
            <a:r>
              <a:rPr lang="en-CA" dirty="0"/>
              <a:t> latitude.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Lorsque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même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phénomène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on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appelle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aurores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australes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82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soleil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million de tonnes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électrons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protons et ions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matière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compose le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Celui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possède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deux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le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lent qui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propage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300km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le vent 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pouvant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propager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500 à 800 km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provenance de la zone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écliptique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(cercle rouge sur 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schéma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1).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au-dessus du soleil à un angle de 15° de latitude </a:t>
            </a: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2 types de vents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différent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réception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 Terre. Les vents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lents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arrivent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façon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perpendiculaire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l’équateur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déviés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n’ont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aucun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 les aurores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parts, les vents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n’arrivent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perpendiculairement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l’équateur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passe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au-dessus de la Terre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déviés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façon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hélicoïdale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pôles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Terre </a:t>
            </a:r>
            <a:endParaRPr lang="en-CA" dirty="0"/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1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faut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d’abord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comprendre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structure de la Terre. La Terre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possède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noyaux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 noyau interne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composé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principalement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fer, le noyau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externe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liquide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composé de fer et de nickel. Le noyau interne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tourne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 Terre et le noyau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externe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retrouvant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les deux,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mouvement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perpétuel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 brassage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métaux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CA" dirty="0"/>
          </a:p>
          <a:p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liquides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courant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électrique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champ 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car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métaux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liquides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possède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charge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majoritairement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négative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Comme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preuve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dessous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dessus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règle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main droite).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constamment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mouvement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car le soleil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composé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chargées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sur-le-champ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Ainsi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protège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a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d’envoyer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chargées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aux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pôles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provenance du vent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bloquées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le champ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dessus la Terre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suivant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lignes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champs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magnétiques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jusqu’a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leurs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reconnexions.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chauffées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accélérées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direction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planète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Terre.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envoyées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direction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pôles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C’est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moment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précis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contact avec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gaz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trouvant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la haute altitude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CA" dirty="0"/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ion entre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collision avec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gaz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l’ionosphère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celui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pendant le contact.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Joule (J)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donnée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E = 1⁄2mv2 (m la masse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kilogramme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v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 s −1)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 =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 la charge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élémentaire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(e = 1,602176487 x10-19 C, C pour Coulomb) et U la tension du courant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Volt (V).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couche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valence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gaz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excitée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passe dans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couche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électronique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supérieure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transmet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contact.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raison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faible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l’ionosphère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causée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pression et la haute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température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la collision 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cède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reprend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position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ceci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photon.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fréquence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 −1 du photon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hv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̀ 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Joule du photon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égale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perdue par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l’électron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changeant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couche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 h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constante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Planck (h = 6.62606896×10−34 J s).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 = c,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longueur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m, c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vitesse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le vide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 s −1,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 = c/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λ=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 =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/E. Un spectre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d’émission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le flux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chargées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l’ionosphère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 spectre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d’émission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spécifique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chaque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gaz. </a:t>
            </a:r>
            <a:endParaRPr lang="en-CA" dirty="0"/>
          </a:p>
          <a:p>
            <a:endParaRPr lang="en-CA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64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d’abord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domaine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visible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pourl’Homme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situe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entre 400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nanomètreset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800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nanomètres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longueur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De plus,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l’atmosphère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compositiond’azote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79 %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d’oxygène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20 %. Les aurores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faible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luminosite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les rend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majoritairement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visibles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durantla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couleur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les aurores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la longueur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photon,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dépendra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émettra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 photon,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aussi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énergétiques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profondément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magnétosphère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molécules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près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sol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transfèreront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d’énergie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aux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frappés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fréquence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photons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produits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sera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Les longueurs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d’onde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λ=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v/f)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courtes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rapprocheront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violet.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d’azote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(N2) à 100 km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émettent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violette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bleu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visible (427 nm).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d’oxygène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(O) à 100 km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quant à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émettent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couleur jaune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vert (557 nm).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d’azote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(N2), à plus de 250 km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produisent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couleur rouge (520 nm).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d’oxygène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(O), à plus de 250 km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d’altitude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émettent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couleur rouge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(630 nm). </a:t>
            </a:r>
          </a:p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40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 il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possible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remarquer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différentes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photos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d’aurores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polaires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prendre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plusieurs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différentes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y a les taches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représentées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des taches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petites et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rayonnantes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même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confondre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avec de simple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nuage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Il y a,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aussi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les arcs :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lignes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courbées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ouest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lignes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verticales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brisent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peuvent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donc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être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courtes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tout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longues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De plus, il y 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l’on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nomme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parfois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rideaux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ressemblent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un rideau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serait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par le vent,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ondule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́. Sa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inférieure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serait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beaucoup plus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supérieure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La couleur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rideaux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homogène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car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couleur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inchangée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tout au long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surface.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Ensuite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y a les voiles,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-ci se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distinguent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des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larges de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lumière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oscille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dans le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ciel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Les voiles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possèdent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couleur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clair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fonce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́ sans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arrêt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Finalement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il y a les couronnes qui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s’apparentent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à un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éventail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http://</a:t>
            </a:r>
            <a:r>
              <a:rPr lang="en-CA" dirty="0" err="1"/>
              <a:t>www.astrosurf.com</a:t>
            </a:r>
            <a:r>
              <a:rPr lang="en-CA" dirty="0"/>
              <a:t>/quasar95/exposes/aurores-</a:t>
            </a:r>
            <a:r>
              <a:rPr lang="en-CA" dirty="0" err="1"/>
              <a:t>polaires.pdf</a:t>
            </a:r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60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DF2C3-17EC-3941-82AF-10966D19A16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52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058A-FBB9-B845-84B6-8BC6EF454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0861C-F722-6D44-BF0C-14B04523EC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3DB7E-9523-9849-9E92-4730C0875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A103D-BF6C-2549-AE0A-3BAAE128A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622BE-D405-F648-9196-7868BA3DD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15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2E582-48DB-D643-ACEB-FC569BF9A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9C49A8-6654-EA4A-854A-8D3B661A6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FA8BC-4BE9-B04B-A94E-8037FBEDA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F033F-C85A-FB42-BDF8-0BC5290BC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F7717-4B21-D549-9391-8EDECBAF9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58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E4808B-5F40-B441-A78E-2D5E1A243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47B9BD-D00F-AF41-BB2A-02996D11B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45B1B-45EA-D048-93CB-E680C9FA3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CCF74-AD40-144C-B367-4790AA72C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4D984-DA18-DA4D-8FEA-26ECED257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05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7F68-5752-A942-8DB1-244A83348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246B0-3B10-F842-A815-E8D929F7F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A653F-0335-0440-8C12-6E8976478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B5091-1944-CA4C-B4BA-C924B5CD0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381A4-3F99-5D4D-9699-49F8D60D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09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8A0E2-984E-FB4A-8D24-08AC75B4A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74A928-7D32-7A46-AE5C-087D61746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46D85-E312-7E4A-84D6-67B1E6360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CF980-6ABE-3944-9ADF-5C41BAD52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8F79B-4CA5-4F4B-9D7C-32FB91DD9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28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8F8F-90EC-E242-B683-817021F4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60A1F-C650-4643-8D74-1372E78969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DE244B-A9B7-6845-9E31-185409598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5E9BBD-2291-E54D-97D8-6E9E792D6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79369-CE62-FC4E-BDA2-99C146158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5AD62-CF5A-9E44-810C-0DF98F001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92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33C04-B838-F140-B1C5-11D404BDF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307F7-FCB8-1B4C-B395-D346FABE1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936E23-5B05-1A4F-AEC3-83C4E2FDD4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061951-F2C7-CC48-B3ED-ABE6357B86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A592DB-245F-7248-888E-BD98B5BD81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C02A31-4189-DE42-8239-079C1F957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84FBB7-52AF-5E4B-9701-9EB838575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9F84EF-7462-764A-9593-C0D285D1D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51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FEDC9-987A-DE4C-9677-AF62B466D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66AF8A-8F49-0A46-9435-D124F3237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85FE3-C01B-394C-BC1A-57684A58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BB050-BF8D-9B4F-87B7-D7EF21897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86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E84753-32EF-9E44-82C1-CA1420155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8D0A83-F3B6-9D40-A789-BE806844F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80274-16A5-2C4D-8342-5785F126F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9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AAC33-E7A3-7D47-92BF-B5BE5F3E9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401EC-6147-4E49-81BB-CA514BA8D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F5BC6E-2B04-9E40-92B5-C71EDB14F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7D6EE-2C74-FF4E-92A2-34F93699B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461B14-6828-C349-B195-8703859D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B292EA-78ED-0A49-B594-FB39B141B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53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51652-8401-354D-A152-B0D3B60A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C8E9BB-4805-D447-98C4-57EBF5DA82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07A3BF-4F67-5043-8D6B-F2E0934BF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21504-0975-7B49-A0CB-25B048601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33DFD8-CA9E-7042-AC35-C9A126D49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4AE96-1F2D-DE48-B68D-7BB6E6022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663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0F52E9-F700-9C47-A270-F4EA474B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4C8A5-6A7C-DA4D-8869-E3AE784C3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7140C-0356-8141-AC4F-0AFC35EC4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D0460-6CA2-1749-AE4A-8A643DA693A5}" type="datetimeFigureOut">
              <a:rPr lang="en-US" smtClean="0"/>
              <a:t>3/31/21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28F22-73CE-0649-84EC-8FAF35E2D8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62FB6-D3AB-C549-8496-4AC3FA9B3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DA19B-755F-CD42-B040-F35908F58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4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r.wikipedia.org/wiki/Latitude#/media/Fichier:Latitude_of_the_Earth_fr.sv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ci-news.com/physics/young-earths-inner-core-08783.html" TargetMode="External"/><Relationship Id="rId3" Type="http://schemas.openxmlformats.org/officeDocument/2006/relationships/image" Target="../media/image5.jpeg"/><Relationship Id="rId7" Type="http://schemas.openxmlformats.org/officeDocument/2006/relationships/hyperlink" Target="https://fr.wikipedia.org/wiki/Champ_magn%C3%A9tique_terrestre#/media/Fichier:June_2014_magnetic_field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asa.gov/topics/earth/features/2012-poleReversal.htm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presse.qc.ca/blogue/2016/04/19/champ-magnetique-terrestre-cette-force-invisible-nous-protege" TargetMode="External"/><Relationship Id="rId7" Type="http://schemas.openxmlformats.org/officeDocument/2006/relationships/hyperlink" Target="https://www.youtube.com/watch?v=5Fj2LgCosu8&amp;ab_channel=aurorepolair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banditdenuit.com/apropos22.htm" TargetMode="External"/><Relationship Id="rId5" Type="http://schemas.openxmlformats.org/officeDocument/2006/relationships/hyperlink" Target="http://wiki.pistes.org/index.php?title=La_formation_des_aurores_bor%C3%A9ales" TargetMode="External"/><Relationship Id="rId4" Type="http://schemas.openxmlformats.org/officeDocument/2006/relationships/hyperlink" Target="http://www.asc-csa.gc.ca/fra/astronomie/auroramax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E797C819-0060-9942-9F7F-AD4DDF378B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26" t="8599" r="9587" b="-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2F640-8A10-2B41-BF5D-5F032E70A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Les aurores </a:t>
            </a:r>
            <a:r>
              <a:rPr lang="en-US" sz="4800" dirty="0" err="1"/>
              <a:t>polaires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427D52-98E4-494C-86BD-ED9A4E7E7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 err="1">
                <a:latin typeface="+mj-lt"/>
              </a:rPr>
              <a:t>Équipe</a:t>
            </a:r>
            <a:r>
              <a:rPr lang="en-US" sz="2000" dirty="0">
                <a:latin typeface="+mj-lt"/>
              </a:rPr>
              <a:t> 16: </a:t>
            </a:r>
            <a:r>
              <a:rPr lang="en-CA" sz="2000" dirty="0">
                <a:latin typeface="+mj-lt"/>
              </a:rPr>
              <a:t>Adel </a:t>
            </a:r>
            <a:r>
              <a:rPr lang="en-CA" sz="2000" dirty="0" err="1">
                <a:latin typeface="+mj-lt"/>
              </a:rPr>
              <a:t>Abdeladim</a:t>
            </a:r>
            <a:r>
              <a:rPr lang="en-CA" sz="2000" dirty="0">
                <a:latin typeface="+mj-lt"/>
              </a:rPr>
              <a:t>, Souleymane Camara &amp;  Laurence Fortin</a:t>
            </a:r>
            <a:endParaRPr lang="en-US" sz="2000" dirty="0">
              <a:latin typeface="+mj-lt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7879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10255-FBC9-1C4A-8F0C-1D6DCBFCA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90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Emplacement des aurores </a:t>
            </a:r>
            <a:r>
              <a:rPr lang="en-US" dirty="0" err="1"/>
              <a:t>polaires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6BC46-0CEC-8F41-9D8C-6C20CC41B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8253"/>
            <a:ext cx="7751885" cy="4351338"/>
          </a:xfrm>
        </p:spPr>
        <p:txBody>
          <a:bodyPr/>
          <a:lstStyle/>
          <a:p>
            <a:endParaRPr lang="en-CA" dirty="0">
              <a:latin typeface="+mj-lt"/>
            </a:endParaRPr>
          </a:p>
          <a:p>
            <a:pPr marL="0" indent="0">
              <a:buNone/>
            </a:pPr>
            <a:endParaRPr lang="en-CA" dirty="0">
              <a:latin typeface="+mj-lt"/>
            </a:endParaRPr>
          </a:p>
          <a:p>
            <a:r>
              <a:rPr lang="en-CA" dirty="0">
                <a:latin typeface="+mj-lt"/>
              </a:rPr>
              <a:t>Aurores </a:t>
            </a:r>
            <a:r>
              <a:rPr lang="en-CA" dirty="0" err="1">
                <a:latin typeface="+mj-lt"/>
              </a:rPr>
              <a:t>boréales</a:t>
            </a:r>
            <a:r>
              <a:rPr lang="en-CA" dirty="0">
                <a:latin typeface="+mj-lt"/>
              </a:rPr>
              <a:t> : </a:t>
            </a:r>
            <a:r>
              <a:rPr lang="en-CA" dirty="0">
                <a:latin typeface="+mj-lt"/>
                <a:sym typeface="Wingdings" pitchFamily="2" charset="2"/>
              </a:rPr>
              <a:t>entre 64</a:t>
            </a:r>
            <a:r>
              <a:rPr lang="en-CA" baseline="30000" dirty="0">
                <a:latin typeface="+mj-lt"/>
                <a:sym typeface="Wingdings" pitchFamily="2" charset="2"/>
              </a:rPr>
              <a:t>e </a:t>
            </a:r>
            <a:r>
              <a:rPr lang="en-CA" dirty="0">
                <a:latin typeface="+mj-lt"/>
                <a:sym typeface="Wingdings" pitchFamily="2" charset="2"/>
              </a:rPr>
              <a:t>et 87</a:t>
            </a:r>
            <a:r>
              <a:rPr lang="en-CA" baseline="30000" dirty="0">
                <a:latin typeface="+mj-lt"/>
                <a:sym typeface="Wingdings" pitchFamily="2" charset="2"/>
              </a:rPr>
              <a:t>e </a:t>
            </a:r>
            <a:r>
              <a:rPr lang="en-CA" dirty="0" err="1">
                <a:latin typeface="+mj-lt"/>
                <a:sym typeface="Wingdings" pitchFamily="2" charset="2"/>
              </a:rPr>
              <a:t>degré</a:t>
            </a:r>
            <a:r>
              <a:rPr lang="en-CA" dirty="0">
                <a:latin typeface="+mj-lt"/>
                <a:sym typeface="Wingdings" pitchFamily="2" charset="2"/>
              </a:rPr>
              <a:t> </a:t>
            </a:r>
            <a:r>
              <a:rPr lang="en-CA" dirty="0" err="1">
                <a:latin typeface="+mj-lt"/>
                <a:sym typeface="Wingdings" pitchFamily="2" charset="2"/>
              </a:rPr>
              <a:t>nord</a:t>
            </a:r>
            <a:r>
              <a:rPr lang="en-CA" dirty="0">
                <a:latin typeface="+mj-lt"/>
                <a:sym typeface="Wingdings" pitchFamily="2" charset="2"/>
              </a:rPr>
              <a:t> de latitude</a:t>
            </a:r>
          </a:p>
          <a:p>
            <a:pPr marL="0" indent="0">
              <a:buNone/>
            </a:pPr>
            <a:endParaRPr lang="en-CA" dirty="0">
              <a:latin typeface="+mj-lt"/>
            </a:endParaRPr>
          </a:p>
          <a:p>
            <a:r>
              <a:rPr lang="en-US" dirty="0">
                <a:latin typeface="+mj-lt"/>
              </a:rPr>
              <a:t>Aurores </a:t>
            </a:r>
            <a:r>
              <a:rPr lang="en-US" dirty="0" err="1">
                <a:latin typeface="+mj-lt"/>
              </a:rPr>
              <a:t>australes</a:t>
            </a:r>
            <a:r>
              <a:rPr lang="en-US" dirty="0">
                <a:latin typeface="+mj-lt"/>
              </a:rPr>
              <a:t>: </a:t>
            </a:r>
            <a:r>
              <a:rPr lang="en-CA" dirty="0">
                <a:latin typeface="+mj-lt"/>
                <a:sym typeface="Wingdings" pitchFamily="2" charset="2"/>
              </a:rPr>
              <a:t>entre 25</a:t>
            </a:r>
            <a:r>
              <a:rPr lang="en-CA" baseline="30000" dirty="0">
                <a:latin typeface="+mj-lt"/>
                <a:sym typeface="Wingdings" pitchFamily="2" charset="2"/>
              </a:rPr>
              <a:t>e </a:t>
            </a:r>
            <a:r>
              <a:rPr lang="en-CA" dirty="0">
                <a:latin typeface="+mj-lt"/>
                <a:sym typeface="Wingdings" pitchFamily="2" charset="2"/>
              </a:rPr>
              <a:t>et 45</a:t>
            </a:r>
            <a:r>
              <a:rPr lang="en-CA" baseline="30000" dirty="0">
                <a:latin typeface="+mj-lt"/>
                <a:sym typeface="Wingdings" pitchFamily="2" charset="2"/>
              </a:rPr>
              <a:t>e </a:t>
            </a:r>
            <a:r>
              <a:rPr lang="en-CA" dirty="0" err="1">
                <a:latin typeface="+mj-lt"/>
                <a:sym typeface="Wingdings" pitchFamily="2" charset="2"/>
              </a:rPr>
              <a:t>degré</a:t>
            </a:r>
            <a:r>
              <a:rPr lang="en-CA" dirty="0">
                <a:latin typeface="+mj-lt"/>
                <a:sym typeface="Wingdings" pitchFamily="2" charset="2"/>
              </a:rPr>
              <a:t> </a:t>
            </a:r>
            <a:r>
              <a:rPr lang="en-CA" dirty="0" err="1">
                <a:latin typeface="+mj-lt"/>
                <a:sym typeface="Wingdings" pitchFamily="2" charset="2"/>
              </a:rPr>
              <a:t>sud</a:t>
            </a:r>
            <a:r>
              <a:rPr lang="en-CA" dirty="0">
                <a:latin typeface="+mj-lt"/>
                <a:sym typeface="Wingdings" pitchFamily="2" charset="2"/>
              </a:rPr>
              <a:t> de latitude</a:t>
            </a:r>
            <a:endParaRPr lang="en-US" dirty="0">
              <a:latin typeface="+mj-lt"/>
            </a:endParaRPr>
          </a:p>
        </p:txBody>
      </p:sp>
      <p:pic>
        <p:nvPicPr>
          <p:cNvPr id="5" name="Picture 4" descr="A picture containing text, balloon, aircraft, transport&#10;&#10;Description automatically generated">
            <a:extLst>
              <a:ext uri="{FF2B5EF4-FFF2-40B4-BE49-F238E27FC236}">
                <a16:creationId xmlns:a16="http://schemas.microsoft.com/office/drawing/2014/main" id="{C9FDC4F2-E95F-1D47-9EE7-0379D59F6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1247" y="2106266"/>
            <a:ext cx="3626629" cy="3145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2E9805-FFFA-8942-ADFB-30417DA50DEC}"/>
              </a:ext>
            </a:extLst>
          </p:cNvPr>
          <p:cNvSpPr txBox="1"/>
          <p:nvPr/>
        </p:nvSpPr>
        <p:spPr>
          <a:xfrm>
            <a:off x="8792308" y="5251938"/>
            <a:ext cx="3235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Sources: </a:t>
            </a:r>
            <a:r>
              <a:rPr lang="en-US" dirty="0">
                <a:hlinkClick r:id="rId4"/>
              </a:rPr>
              <a:t>https://fr.wikipedia.org/wiki/Latitude#/media/Fichier:Latitude_of_the_Earth_fr.svg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7535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B9DD55-5B4B-184E-8753-5605EEC9D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656" y="52268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Le vent </a:t>
            </a:r>
            <a:r>
              <a:rPr lang="en-US" sz="4800" dirty="0" err="1"/>
              <a:t>solaire</a:t>
            </a:r>
            <a:r>
              <a:rPr lang="en-US" sz="4800" dirty="0"/>
              <a:t> et </a:t>
            </a:r>
            <a:r>
              <a:rPr lang="en-US" sz="4800" dirty="0" err="1"/>
              <a:t>sa</a:t>
            </a:r>
            <a:r>
              <a:rPr lang="en-US" sz="4800" dirty="0"/>
              <a:t> reception sur Terre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A1F5A005-E113-2247-B92C-781E7F5FA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3249" y="3830656"/>
            <a:ext cx="4180061" cy="2550115"/>
          </a:xfrm>
          <a:prstGeom prst="rect">
            <a:avLst/>
          </a:prstGeom>
        </p:spPr>
      </p:pic>
      <p:pic>
        <p:nvPicPr>
          <p:cNvPr id="7" name="Content Placeholder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66B4F71-3133-5A42-9E6A-73CE855AEE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634579" y="1160860"/>
            <a:ext cx="4158731" cy="21542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97DE36-363A-4142-AC1F-1F4E9A6999C5}"/>
              </a:ext>
            </a:extLst>
          </p:cNvPr>
          <p:cNvSpPr txBox="1"/>
          <p:nvPr/>
        </p:nvSpPr>
        <p:spPr>
          <a:xfrm>
            <a:off x="635990" y="2728987"/>
            <a:ext cx="6581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Composition du vent </a:t>
            </a:r>
            <a:r>
              <a:rPr lang="en-US" sz="2400" dirty="0" err="1"/>
              <a:t>solaire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 types de vent </a:t>
            </a:r>
            <a:r>
              <a:rPr lang="en-US" sz="2400" dirty="0" err="1"/>
              <a:t>solaire</a:t>
            </a:r>
            <a:r>
              <a:rPr lang="en-US" sz="2400" dirty="0"/>
              <a:t>: vent lent &amp; vent </a:t>
            </a:r>
            <a:r>
              <a:rPr lang="en-US" sz="2400" dirty="0" err="1"/>
              <a:t>rapide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892022-1B33-ED4C-9026-23C19AF2E0AE}"/>
              </a:ext>
            </a:extLst>
          </p:cNvPr>
          <p:cNvSpPr txBox="1"/>
          <p:nvPr/>
        </p:nvSpPr>
        <p:spPr>
          <a:xfrm>
            <a:off x="7634579" y="3298374"/>
            <a:ext cx="415873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Sources : </a:t>
            </a:r>
            <a:r>
              <a:rPr lang="en-CA" sz="1400" dirty="0"/>
              <a:t>http://</a:t>
            </a:r>
            <a:r>
              <a:rPr lang="en-CA" sz="1400" dirty="0" err="1"/>
              <a:t>www.maxicours.com</a:t>
            </a:r>
            <a:r>
              <a:rPr lang="en-CA" sz="1400" dirty="0"/>
              <a:t>/se/fiche/6/5/20 6565.html </a:t>
            </a:r>
          </a:p>
          <a:p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822F06-8727-8C4A-8B23-600F344CB391}"/>
              </a:ext>
            </a:extLst>
          </p:cNvPr>
          <p:cNvSpPr txBox="1"/>
          <p:nvPr/>
        </p:nvSpPr>
        <p:spPr>
          <a:xfrm>
            <a:off x="7613249" y="6381694"/>
            <a:ext cx="415873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Sources : </a:t>
            </a:r>
            <a:r>
              <a:rPr lang="en-CA" sz="1400" dirty="0"/>
              <a:t>http://</a:t>
            </a:r>
            <a:r>
              <a:rPr lang="en-CA" sz="1400" dirty="0" err="1"/>
              <a:t>www.maxicours.com</a:t>
            </a:r>
            <a:r>
              <a:rPr lang="en-CA" sz="1400" dirty="0"/>
              <a:t>/se/fiche/6/5/20 6565.html 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978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35919-2521-C34F-9F45-709AC3EB7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Champ </a:t>
            </a:r>
            <a:r>
              <a:rPr lang="en-US" dirty="0" err="1"/>
              <a:t>magnétique</a:t>
            </a:r>
            <a:r>
              <a:rPr lang="en-US" dirty="0"/>
              <a:t> </a:t>
            </a:r>
            <a:r>
              <a:rPr lang="en-US" dirty="0" err="1"/>
              <a:t>terreste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A54C2-7491-EA42-9ED2-4A9F82806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>
                <a:latin typeface="+mj-lt"/>
              </a:rPr>
              <a:t>Champ </a:t>
            </a:r>
            <a:r>
              <a:rPr lang="en-US" b="1" dirty="0" err="1">
                <a:latin typeface="+mj-lt"/>
              </a:rPr>
              <a:t>magnétique</a:t>
            </a:r>
            <a:r>
              <a:rPr lang="en-US" b="1" dirty="0">
                <a:latin typeface="+mj-lt"/>
              </a:rPr>
              <a:t> Terrestre </a:t>
            </a:r>
          </a:p>
          <a:p>
            <a:pPr marL="0" indent="0">
              <a:buNone/>
            </a:pPr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US" b="1" dirty="0">
              <a:latin typeface="+mj-lt"/>
            </a:endParaRPr>
          </a:p>
          <a:p>
            <a:endParaRPr lang="en-CA" b="1" dirty="0">
              <a:latin typeface="+mj-lt"/>
            </a:endParaRPr>
          </a:p>
          <a:p>
            <a:endParaRPr lang="en-CA" b="1" dirty="0">
              <a:latin typeface="+mj-lt"/>
            </a:endParaRPr>
          </a:p>
          <a:p>
            <a:r>
              <a:rPr lang="en-CA" b="1" dirty="0" err="1">
                <a:latin typeface="+mj-lt"/>
              </a:rPr>
              <a:t>Réception</a:t>
            </a:r>
            <a:r>
              <a:rPr lang="en-CA" b="1" dirty="0">
                <a:latin typeface="+mj-lt"/>
              </a:rPr>
              <a:t> des </a:t>
            </a:r>
            <a:r>
              <a:rPr lang="en-CA" b="1" dirty="0" err="1">
                <a:latin typeface="+mj-lt"/>
              </a:rPr>
              <a:t>particules</a:t>
            </a:r>
            <a:r>
              <a:rPr lang="en-CA" b="1" dirty="0">
                <a:latin typeface="+mj-lt"/>
              </a:rPr>
              <a:t> </a:t>
            </a:r>
            <a:r>
              <a:rPr lang="en-CA" b="1" dirty="0" err="1">
                <a:latin typeface="+mj-lt"/>
              </a:rPr>
              <a:t>chargées</a:t>
            </a:r>
            <a:r>
              <a:rPr lang="en-CA" b="1" dirty="0">
                <a:latin typeface="+mj-lt"/>
              </a:rPr>
              <a:t> sur Terre </a:t>
            </a:r>
            <a:endParaRPr lang="en-CA" dirty="0">
              <a:latin typeface="+mj-lt"/>
            </a:endParaRPr>
          </a:p>
          <a:p>
            <a:r>
              <a:rPr lang="en-CA" b="1" dirty="0">
                <a:latin typeface="+mj-lt"/>
              </a:rPr>
              <a:t>Interaction entre les </a:t>
            </a:r>
            <a:r>
              <a:rPr lang="en-CA" b="1" dirty="0" err="1">
                <a:latin typeface="+mj-lt"/>
              </a:rPr>
              <a:t>particules</a:t>
            </a:r>
            <a:r>
              <a:rPr lang="en-CA" b="1" dirty="0">
                <a:latin typeface="+mj-lt"/>
              </a:rPr>
              <a:t> </a:t>
            </a:r>
            <a:r>
              <a:rPr lang="en-CA" b="1" dirty="0" err="1">
                <a:latin typeface="+mj-lt"/>
              </a:rPr>
              <a:t>chargées</a:t>
            </a:r>
            <a:r>
              <a:rPr lang="en-CA" b="1" dirty="0">
                <a:latin typeface="+mj-lt"/>
              </a:rPr>
              <a:t> et </a:t>
            </a:r>
            <a:r>
              <a:rPr lang="en-CA" b="1" dirty="0" err="1">
                <a:latin typeface="+mj-lt"/>
              </a:rPr>
              <a:t>l’atmosphère</a:t>
            </a:r>
            <a:r>
              <a:rPr lang="en-CA" b="1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CA" dirty="0"/>
          </a:p>
          <a:p>
            <a:endParaRPr lang="en-US" dirty="0"/>
          </a:p>
        </p:txBody>
      </p:sp>
      <p:pic>
        <p:nvPicPr>
          <p:cNvPr id="3073" name="Picture 1" descr="page6image33394544">
            <a:extLst>
              <a:ext uri="{FF2B5EF4-FFF2-40B4-BE49-F238E27FC236}">
                <a16:creationId xmlns:a16="http://schemas.microsoft.com/office/drawing/2014/main" id="{C6364503-CA72-C544-ADEE-5DEF73EF7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0032" y="2481306"/>
            <a:ext cx="1941015" cy="19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DECDB70B-DCF7-DA40-9841-55BE4C45AF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480" y="2515926"/>
            <a:ext cx="2411490" cy="191823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6EE27A2-027C-5546-A2B3-F5D5A7CB4D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7859" y="2542539"/>
            <a:ext cx="2700319" cy="18916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0762A9-1460-924A-BD3F-1F794F9C104A}"/>
              </a:ext>
            </a:extLst>
          </p:cNvPr>
          <p:cNvSpPr txBox="1"/>
          <p:nvPr/>
        </p:nvSpPr>
        <p:spPr>
          <a:xfrm>
            <a:off x="4667859" y="4434156"/>
            <a:ext cx="278958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Sources : </a:t>
            </a:r>
            <a:r>
              <a:rPr lang="en-CA" sz="1100" dirty="0">
                <a:hlinkClick r:id="rId6"/>
              </a:rPr>
              <a:t>https://www.nasa.gov/topics/earth/features/2012-poleReversal.html</a:t>
            </a:r>
            <a:endParaRPr lang="en-CA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712FF6-C96B-1140-963A-31AF5856BDBF}"/>
              </a:ext>
            </a:extLst>
          </p:cNvPr>
          <p:cNvSpPr txBox="1"/>
          <p:nvPr/>
        </p:nvSpPr>
        <p:spPr>
          <a:xfrm>
            <a:off x="1193139" y="4434156"/>
            <a:ext cx="27895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Sources : </a:t>
            </a:r>
            <a:r>
              <a:rPr lang="en-CA" sz="1050" dirty="0">
                <a:hlinkClick r:id="rId7"/>
              </a:rPr>
              <a:t>https://fr.wikipedia.org/wiki/Champ_magn%C3%A9tique_terrestre#/media/Fichier:June_2014_magnetic_field.jpg</a:t>
            </a:r>
            <a:endParaRPr lang="en-CA" sz="1050" dirty="0"/>
          </a:p>
          <a:p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5FA63C-EC17-C844-B761-3B2F40FD3387}"/>
              </a:ext>
            </a:extLst>
          </p:cNvPr>
          <p:cNvSpPr txBox="1"/>
          <p:nvPr/>
        </p:nvSpPr>
        <p:spPr>
          <a:xfrm>
            <a:off x="8142579" y="4434156"/>
            <a:ext cx="278958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Sources : </a:t>
            </a:r>
            <a:r>
              <a:rPr lang="en-CA" sz="1100" dirty="0">
                <a:hlinkClick r:id="rId8"/>
              </a:rPr>
              <a:t>http://www.sci-news.com/physics/young-earths-inner-core-08783.html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3303161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15D26-90B3-9045-AD67-B6BCCEC98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241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Apparence</a:t>
            </a:r>
            <a:r>
              <a:rPr lang="en-US" dirty="0"/>
              <a:t> des aurores </a:t>
            </a:r>
            <a:r>
              <a:rPr lang="en-US" dirty="0" err="1"/>
              <a:t>polaires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C5FF5-5D81-5440-9E82-2D26813D4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Les couleurs</a:t>
            </a:r>
          </a:p>
          <a:p>
            <a:pPr lvl="1"/>
            <a:r>
              <a:rPr lang="en-US" dirty="0" err="1">
                <a:latin typeface="+mj-lt"/>
              </a:rPr>
              <a:t>Selon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l’altitude</a:t>
            </a:r>
            <a:endParaRPr lang="en-US" dirty="0">
              <a:latin typeface="+mj-lt"/>
            </a:endParaRPr>
          </a:p>
          <a:p>
            <a:pPr lvl="1"/>
            <a:r>
              <a:rPr lang="en-US" dirty="0" err="1">
                <a:latin typeface="+mj-lt"/>
              </a:rPr>
              <a:t>Selon</a:t>
            </a:r>
            <a:r>
              <a:rPr lang="en-US" dirty="0">
                <a:latin typeface="+mj-lt"/>
              </a:rPr>
              <a:t> les </a:t>
            </a:r>
            <a:r>
              <a:rPr lang="en-US" dirty="0" err="1">
                <a:latin typeface="+mj-lt"/>
              </a:rPr>
              <a:t>atomes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B4DAC0DD-FB59-5D4E-8E5F-4AB62B2187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911"/>
          <a:stretch/>
        </p:blipFill>
        <p:spPr>
          <a:xfrm>
            <a:off x="6560261" y="3861087"/>
            <a:ext cx="4003221" cy="2104347"/>
          </a:xfrm>
          <a:prstGeom prst="rect">
            <a:avLst/>
          </a:prstGeom>
        </p:spPr>
      </p:pic>
      <p:pic>
        <p:nvPicPr>
          <p:cNvPr id="7" name="Picture 6" descr="Chart&#10;&#10;Description automatically generated with low confidence">
            <a:extLst>
              <a:ext uri="{FF2B5EF4-FFF2-40B4-BE49-F238E27FC236}">
                <a16:creationId xmlns:a16="http://schemas.microsoft.com/office/drawing/2014/main" id="{43539B58-22DC-E744-8BC9-A8D2C6CC92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1" t="5048" r="4687" b="28347"/>
          <a:stretch/>
        </p:blipFill>
        <p:spPr>
          <a:xfrm>
            <a:off x="925737" y="4141235"/>
            <a:ext cx="4003221" cy="15648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202F5C-9A2D-7749-AD03-594BFD5BE1F1}"/>
              </a:ext>
            </a:extLst>
          </p:cNvPr>
          <p:cNvSpPr txBox="1"/>
          <p:nvPr/>
        </p:nvSpPr>
        <p:spPr>
          <a:xfrm>
            <a:off x="950450" y="5925593"/>
            <a:ext cx="3905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Source:</a:t>
            </a:r>
            <a:r>
              <a:rPr lang="en-US" sz="1400" dirty="0" err="1"/>
              <a:t>https</a:t>
            </a:r>
            <a:r>
              <a:rPr lang="en-US" sz="1400" dirty="0"/>
              <a:t>://</a:t>
            </a:r>
            <a:r>
              <a:rPr lang="en-US" sz="1400" dirty="0" err="1"/>
              <a:t>sites.google.com</a:t>
            </a:r>
            <a:r>
              <a:rPr lang="en-US" sz="1400" dirty="0"/>
              <a:t>/site/</a:t>
            </a:r>
            <a:r>
              <a:rPr lang="en-US" sz="1400" dirty="0" err="1"/>
              <a:t>visionetdaltonisme</a:t>
            </a:r>
            <a:r>
              <a:rPr lang="en-US" sz="1400" dirty="0"/>
              <a:t>/</a:t>
            </a:r>
            <a:r>
              <a:rPr lang="en-US" sz="1400" dirty="0" err="1"/>
              <a:t>i</a:t>
            </a:r>
            <a:r>
              <a:rPr lang="en-US" sz="1400" dirty="0"/>
              <a:t>-la-</a:t>
            </a:r>
            <a:r>
              <a:rPr lang="en-US" sz="1400" dirty="0" err="1"/>
              <a:t>lumiere</a:t>
            </a:r>
            <a:r>
              <a:rPr lang="en-US" sz="1400" dirty="0"/>
              <a:t>-et-les-couleurs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D3756F-75E2-8A4E-A1FC-7DACA2245055}"/>
              </a:ext>
            </a:extLst>
          </p:cNvPr>
          <p:cNvSpPr txBox="1"/>
          <p:nvPr/>
        </p:nvSpPr>
        <p:spPr>
          <a:xfrm>
            <a:off x="6888605" y="5980376"/>
            <a:ext cx="3438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Source:</a:t>
            </a:r>
            <a:r>
              <a:rPr lang="en-US" sz="1400" dirty="0" err="1"/>
              <a:t>http</a:t>
            </a:r>
            <a:r>
              <a:rPr lang="en-US" sz="1400" dirty="0"/>
              <a:t>://</a:t>
            </a:r>
            <a:r>
              <a:rPr lang="en-US" sz="1400" dirty="0" err="1"/>
              <a:t>www.astrosurf.com</a:t>
            </a:r>
            <a:r>
              <a:rPr lang="en-US" sz="1400" dirty="0"/>
              <a:t>/quasar95/exposes/aurores-</a:t>
            </a:r>
            <a:r>
              <a:rPr lang="en-US" sz="1400" dirty="0" err="1"/>
              <a:t>polaires.pdf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43161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C63A3-0AFC-2242-88FC-4DB865766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+mj-lt"/>
              </a:rPr>
              <a:t>Différentes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formes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possibles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La </a:t>
            </a:r>
            <a:r>
              <a:rPr lang="en-US" dirty="0" err="1">
                <a:latin typeface="+mj-lt"/>
              </a:rPr>
              <a:t>bande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Le rideau</a:t>
            </a:r>
          </a:p>
          <a:p>
            <a:pPr lvl="1"/>
            <a:r>
              <a:rPr lang="en-US" dirty="0">
                <a:latin typeface="+mj-lt"/>
              </a:rPr>
              <a:t>La couronne</a:t>
            </a:r>
          </a:p>
          <a:p>
            <a:pPr lvl="1"/>
            <a:r>
              <a:rPr lang="en-US" dirty="0">
                <a:latin typeface="+mj-lt"/>
              </a:rPr>
              <a:t>Les </a:t>
            </a:r>
            <a:r>
              <a:rPr lang="en-US" dirty="0" err="1">
                <a:latin typeface="+mj-lt"/>
              </a:rPr>
              <a:t>piliers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Le voile</a:t>
            </a:r>
          </a:p>
          <a:p>
            <a:pPr lvl="1"/>
            <a:r>
              <a:rPr lang="en-US" dirty="0">
                <a:latin typeface="+mj-lt"/>
              </a:rPr>
              <a:t>La </a:t>
            </a:r>
            <a:r>
              <a:rPr lang="en-US" dirty="0" err="1">
                <a:latin typeface="+mj-lt"/>
              </a:rPr>
              <a:t>tache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7E8FD21-4F89-9548-8AB0-AFBC1F51D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241"/>
            <a:ext cx="10515600" cy="1325563"/>
          </a:xfrm>
        </p:spPr>
        <p:txBody>
          <a:bodyPr/>
          <a:lstStyle/>
          <a:p>
            <a:r>
              <a:rPr lang="en-US" dirty="0" err="1"/>
              <a:t>Apparence</a:t>
            </a:r>
            <a:r>
              <a:rPr lang="en-US" dirty="0"/>
              <a:t> des aurores </a:t>
            </a:r>
            <a:r>
              <a:rPr lang="en-US" dirty="0" err="1"/>
              <a:t>polaires</a:t>
            </a:r>
            <a:endParaRPr lang="en-US" dirty="0"/>
          </a:p>
        </p:txBody>
      </p:sp>
      <p:pic>
        <p:nvPicPr>
          <p:cNvPr id="6" name="Picture 5" descr="A picture containing laser, night sky&#10;&#10;Description automatically generated">
            <a:extLst>
              <a:ext uri="{FF2B5EF4-FFF2-40B4-BE49-F238E27FC236}">
                <a16:creationId xmlns:a16="http://schemas.microsoft.com/office/drawing/2014/main" id="{AC9ABB6A-8017-E54D-8BD0-2A922F11D7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36"/>
          <a:stretch/>
        </p:blipFill>
        <p:spPr>
          <a:xfrm>
            <a:off x="8521058" y="-12242"/>
            <a:ext cx="1787608" cy="2326917"/>
          </a:xfrm>
          <a:prstGeom prst="rect">
            <a:avLst/>
          </a:prstGeom>
        </p:spPr>
      </p:pic>
      <p:pic>
        <p:nvPicPr>
          <p:cNvPr id="8" name="Picture 7" descr="A picture containing outdoor, curtain, night&#10;&#10;Description automatically generated">
            <a:extLst>
              <a:ext uri="{FF2B5EF4-FFF2-40B4-BE49-F238E27FC236}">
                <a16:creationId xmlns:a16="http://schemas.microsoft.com/office/drawing/2014/main" id="{7A5CF473-2190-3D44-87EF-F8BAA339DF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440" r="24889"/>
          <a:stretch/>
        </p:blipFill>
        <p:spPr>
          <a:xfrm>
            <a:off x="8526411" y="2295397"/>
            <a:ext cx="1782253" cy="2301897"/>
          </a:xfrm>
          <a:prstGeom prst="rect">
            <a:avLst/>
          </a:prstGeom>
        </p:spPr>
      </p:pic>
      <p:pic>
        <p:nvPicPr>
          <p:cNvPr id="9" name="Picture 8" descr="A picture containing outdoor, nature, sunset, night sky&#10;&#10;Description automatically generated">
            <a:extLst>
              <a:ext uri="{FF2B5EF4-FFF2-40B4-BE49-F238E27FC236}">
                <a16:creationId xmlns:a16="http://schemas.microsoft.com/office/drawing/2014/main" id="{F9BAE6CD-619C-4340-8DD5-551C20CF47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663"/>
          <a:stretch/>
        </p:blipFill>
        <p:spPr>
          <a:xfrm>
            <a:off x="10308665" y="-18739"/>
            <a:ext cx="1895692" cy="2326917"/>
          </a:xfrm>
          <a:prstGeom prst="rect">
            <a:avLst/>
          </a:prstGeom>
        </p:spPr>
      </p:pic>
      <p:pic>
        <p:nvPicPr>
          <p:cNvPr id="11" name="Picture 10" descr="A picture containing outdoor&#10;&#10;Description automatically generated">
            <a:extLst>
              <a:ext uri="{FF2B5EF4-FFF2-40B4-BE49-F238E27FC236}">
                <a16:creationId xmlns:a16="http://schemas.microsoft.com/office/drawing/2014/main" id="{BA70EE84-7FD1-2E43-9042-26F28138AF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2750"/>
          <a:stretch/>
        </p:blipFill>
        <p:spPr>
          <a:xfrm>
            <a:off x="10267230" y="2267204"/>
            <a:ext cx="2026508" cy="2343821"/>
          </a:xfrm>
          <a:prstGeom prst="rect">
            <a:avLst/>
          </a:prstGeom>
        </p:spPr>
      </p:pic>
      <p:pic>
        <p:nvPicPr>
          <p:cNvPr id="7" name="Picture 6" descr="A picture containing outdoor, night, light&#10;&#10;Description automatically generated">
            <a:extLst>
              <a:ext uri="{FF2B5EF4-FFF2-40B4-BE49-F238E27FC236}">
                <a16:creationId xmlns:a16="http://schemas.microsoft.com/office/drawing/2014/main" id="{0220DA97-79A3-9540-96C0-059CDA1B91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913" r="21603" b="545"/>
          <a:stretch/>
        </p:blipFill>
        <p:spPr>
          <a:xfrm>
            <a:off x="10243257" y="4594122"/>
            <a:ext cx="2026508" cy="2276236"/>
          </a:xfrm>
          <a:prstGeom prst="rect">
            <a:avLst/>
          </a:prstGeom>
        </p:spPr>
      </p:pic>
      <p:pic>
        <p:nvPicPr>
          <p:cNvPr id="13" name="Picture 12" descr="A picture containing reef, nature, clouds, dark&#10;&#10;Description automatically generated">
            <a:extLst>
              <a:ext uri="{FF2B5EF4-FFF2-40B4-BE49-F238E27FC236}">
                <a16:creationId xmlns:a16="http://schemas.microsoft.com/office/drawing/2014/main" id="{C68BB8DF-60A7-EB47-85B4-D85C449950C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777" t="3075" r="42219" b="-265"/>
          <a:stretch/>
        </p:blipFill>
        <p:spPr>
          <a:xfrm>
            <a:off x="8521058" y="4594122"/>
            <a:ext cx="1746172" cy="22823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C30FAD9-5C0C-BA49-8CA8-5286CC2EC33E}"/>
              </a:ext>
            </a:extLst>
          </p:cNvPr>
          <p:cNvSpPr txBox="1"/>
          <p:nvPr/>
        </p:nvSpPr>
        <p:spPr>
          <a:xfrm rot="16200000">
            <a:off x="4457388" y="2382067"/>
            <a:ext cx="7824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+mj-lt"/>
              </a:rPr>
              <a:t>Sources: </a:t>
            </a:r>
            <a:r>
              <a:rPr lang="en-US" sz="1400" dirty="0">
                <a:latin typeface="+mj-lt"/>
              </a:rPr>
              <a:t>http://</a:t>
            </a:r>
            <a:r>
              <a:rPr lang="en-US" sz="1400" dirty="0" err="1">
                <a:latin typeface="+mj-lt"/>
              </a:rPr>
              <a:t>www.astrosurf.com</a:t>
            </a:r>
            <a:r>
              <a:rPr lang="en-US" sz="1400" dirty="0">
                <a:latin typeface="+mj-lt"/>
              </a:rPr>
              <a:t>/quasar95/exposes/aurores-</a:t>
            </a:r>
            <a:r>
              <a:rPr lang="en-US" sz="1400" dirty="0" err="1">
                <a:latin typeface="+mj-lt"/>
              </a:rPr>
              <a:t>polaires.pdf</a:t>
            </a:r>
            <a:endParaRPr lang="en-US" sz="14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737D41-A1B0-684C-B175-71BC81BBC4F7}"/>
              </a:ext>
            </a:extLst>
          </p:cNvPr>
          <p:cNvSpPr txBox="1"/>
          <p:nvPr/>
        </p:nvSpPr>
        <p:spPr>
          <a:xfrm>
            <a:off x="8489951" y="4640374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947DFF-37C1-1B46-95E8-25DE21FAC682}"/>
              </a:ext>
            </a:extLst>
          </p:cNvPr>
          <p:cNvSpPr txBox="1"/>
          <p:nvPr/>
        </p:nvSpPr>
        <p:spPr>
          <a:xfrm>
            <a:off x="8580239" y="27128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A3A9CA-96B9-B94F-8E72-0CD79D9FC7E7}"/>
              </a:ext>
            </a:extLst>
          </p:cNvPr>
          <p:cNvSpPr txBox="1"/>
          <p:nvPr/>
        </p:nvSpPr>
        <p:spPr>
          <a:xfrm>
            <a:off x="10240580" y="4641593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65913F-865B-BB4E-95EF-FD0A89A65A9A}"/>
              </a:ext>
            </a:extLst>
          </p:cNvPr>
          <p:cNvSpPr txBox="1"/>
          <p:nvPr/>
        </p:nvSpPr>
        <p:spPr>
          <a:xfrm>
            <a:off x="8580239" y="2342868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4354A2-2B02-B141-9FC9-19381EE8FF42}"/>
              </a:ext>
            </a:extLst>
          </p:cNvPr>
          <p:cNvSpPr txBox="1"/>
          <p:nvPr/>
        </p:nvSpPr>
        <p:spPr>
          <a:xfrm>
            <a:off x="10363504" y="27128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5E5EEB-C6D7-2B42-BAA5-08D0CABF88EE}"/>
              </a:ext>
            </a:extLst>
          </p:cNvPr>
          <p:cNvSpPr txBox="1"/>
          <p:nvPr/>
        </p:nvSpPr>
        <p:spPr>
          <a:xfrm>
            <a:off x="10362492" y="2345859"/>
            <a:ext cx="24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543395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68416-6171-1647-A44B-B3A673D7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Bibliographie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246-3591-7145-9D82-21F72B06F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CA" sz="1800" dirty="0">
              <a:latin typeface="+mj-lt"/>
            </a:endParaRPr>
          </a:p>
          <a:p>
            <a:r>
              <a:rPr lang="en-CA" sz="1800" dirty="0" err="1">
                <a:latin typeface="+mj-lt"/>
              </a:rPr>
              <a:t>Agence</a:t>
            </a:r>
            <a:r>
              <a:rPr lang="en-CA" sz="1800" dirty="0">
                <a:latin typeface="+mj-lt"/>
              </a:rPr>
              <a:t> </a:t>
            </a:r>
            <a:r>
              <a:rPr lang="en-CA" sz="1800" dirty="0" err="1">
                <a:latin typeface="+mj-lt"/>
              </a:rPr>
              <a:t>Science.Presse</a:t>
            </a:r>
            <a:r>
              <a:rPr lang="en-CA" sz="1800" dirty="0">
                <a:latin typeface="+mj-lt"/>
              </a:rPr>
              <a:t>, </a:t>
            </a:r>
            <a:r>
              <a:rPr lang="en-CA" sz="1800" i="1" dirty="0">
                <a:latin typeface="+mj-lt"/>
              </a:rPr>
              <a:t>Le champ </a:t>
            </a:r>
            <a:r>
              <a:rPr lang="en-CA" sz="1800" i="1" dirty="0" err="1">
                <a:latin typeface="+mj-lt"/>
              </a:rPr>
              <a:t>magnétique</a:t>
            </a:r>
            <a:r>
              <a:rPr lang="en-CA" sz="1800" i="1" dirty="0">
                <a:latin typeface="+mj-lt"/>
              </a:rPr>
              <a:t> </a:t>
            </a:r>
            <a:r>
              <a:rPr lang="en-CA" sz="1800" i="1" dirty="0" err="1">
                <a:latin typeface="+mj-lt"/>
              </a:rPr>
              <a:t>terrestre</a:t>
            </a:r>
            <a:r>
              <a:rPr lang="en-CA" sz="1800" i="1" dirty="0">
                <a:latin typeface="+mj-lt"/>
              </a:rPr>
              <a:t>, </a:t>
            </a:r>
            <a:r>
              <a:rPr lang="en-CA" sz="1800" i="1" dirty="0" err="1">
                <a:latin typeface="+mj-lt"/>
              </a:rPr>
              <a:t>cette</a:t>
            </a:r>
            <a:r>
              <a:rPr lang="en-CA" sz="1800" i="1" dirty="0">
                <a:latin typeface="+mj-lt"/>
              </a:rPr>
              <a:t> force invisible qui nous </a:t>
            </a:r>
            <a:r>
              <a:rPr lang="en-CA" sz="1800" i="1" dirty="0" err="1">
                <a:latin typeface="+mj-lt"/>
              </a:rPr>
              <a:t>protège</a:t>
            </a:r>
            <a:r>
              <a:rPr lang="en-CA" sz="1800" i="1" dirty="0">
                <a:latin typeface="+mj-lt"/>
              </a:rPr>
              <a:t>, </a:t>
            </a:r>
            <a:r>
              <a:rPr lang="en-CA" sz="1800" dirty="0">
                <a:latin typeface="+mj-lt"/>
              </a:rPr>
              <a:t>[</a:t>
            </a:r>
            <a:r>
              <a:rPr lang="en-CA" sz="1800" dirty="0" err="1">
                <a:latin typeface="+mj-lt"/>
              </a:rPr>
              <a:t>En</a:t>
            </a:r>
            <a:r>
              <a:rPr lang="en-CA" sz="1800" dirty="0">
                <a:latin typeface="+mj-lt"/>
              </a:rPr>
              <a:t> </a:t>
            </a:r>
            <a:r>
              <a:rPr lang="en-CA" sz="1800" dirty="0" err="1">
                <a:latin typeface="+mj-lt"/>
              </a:rPr>
              <a:t>ligne</a:t>
            </a:r>
            <a:r>
              <a:rPr lang="en-CA" sz="1800" dirty="0">
                <a:latin typeface="+mj-lt"/>
              </a:rPr>
              <a:t>], 2016, URL : </a:t>
            </a:r>
            <a:r>
              <a:rPr lang="en-CA" sz="1800" dirty="0">
                <a:latin typeface="+mj-lt"/>
                <a:hlinkClick r:id="rId3"/>
              </a:rPr>
              <a:t>https://www.sciencepresse.qc.ca/blogue/2016/04/19/champ-magnetique-terrestre-cette-force-invisible-nous-protege</a:t>
            </a:r>
            <a:endParaRPr lang="en-CA" sz="1800" dirty="0">
              <a:latin typeface="+mj-lt"/>
            </a:endParaRPr>
          </a:p>
          <a:p>
            <a:r>
              <a:rPr lang="en-CA" sz="1800" dirty="0">
                <a:latin typeface="+mj-lt"/>
              </a:rPr>
              <a:t>AGENCE SPATIALE CANADIENNE, </a:t>
            </a:r>
            <a:r>
              <a:rPr lang="en-CA" sz="1800" i="1" dirty="0">
                <a:latin typeface="+mj-lt"/>
              </a:rPr>
              <a:t>Les aurores </a:t>
            </a:r>
            <a:r>
              <a:rPr lang="en-CA" sz="1800" i="1" dirty="0" err="1">
                <a:latin typeface="+mj-lt"/>
              </a:rPr>
              <a:t>boréales</a:t>
            </a:r>
            <a:r>
              <a:rPr lang="en-CA" sz="1800" dirty="0">
                <a:latin typeface="+mj-lt"/>
              </a:rPr>
              <a:t>, [</a:t>
            </a:r>
            <a:r>
              <a:rPr lang="en-CA" sz="1800" dirty="0" err="1">
                <a:latin typeface="+mj-lt"/>
              </a:rPr>
              <a:t>En</a:t>
            </a:r>
            <a:r>
              <a:rPr lang="en-CA" sz="1800" dirty="0">
                <a:latin typeface="+mj-lt"/>
              </a:rPr>
              <a:t> </a:t>
            </a:r>
            <a:r>
              <a:rPr lang="en-CA" sz="1800" dirty="0" err="1">
                <a:latin typeface="+mj-lt"/>
              </a:rPr>
              <a:t>ligne</a:t>
            </a:r>
            <a:r>
              <a:rPr lang="en-CA" sz="1800" dirty="0">
                <a:latin typeface="+mj-lt"/>
              </a:rPr>
              <a:t>] 2016, URL : </a:t>
            </a:r>
            <a:r>
              <a:rPr lang="en-CA" sz="1800" dirty="0">
                <a:latin typeface="+mj-lt"/>
                <a:hlinkClick r:id="rId4"/>
              </a:rPr>
              <a:t>http://www.asc-csa.gc.ca/fra/astronomie/auroramax/</a:t>
            </a:r>
            <a:endParaRPr lang="en-CA" sz="1800" dirty="0">
              <a:latin typeface="+mj-lt"/>
            </a:endParaRPr>
          </a:p>
          <a:p>
            <a:r>
              <a:rPr lang="en-CA" sz="1800" dirty="0" err="1">
                <a:latin typeface="+mj-lt"/>
              </a:rPr>
              <a:t>WikiPISTES</a:t>
            </a:r>
            <a:r>
              <a:rPr lang="en-CA" sz="1800" dirty="0">
                <a:latin typeface="+mj-lt"/>
              </a:rPr>
              <a:t>, </a:t>
            </a:r>
            <a:r>
              <a:rPr lang="en-CA" sz="1800" i="1" dirty="0">
                <a:latin typeface="+mj-lt"/>
              </a:rPr>
              <a:t>Formation des aurores </a:t>
            </a:r>
            <a:r>
              <a:rPr lang="en-CA" sz="1800" i="1" dirty="0" err="1">
                <a:latin typeface="+mj-lt"/>
              </a:rPr>
              <a:t>boréales</a:t>
            </a:r>
            <a:r>
              <a:rPr lang="en-CA" sz="1800" dirty="0">
                <a:latin typeface="+mj-lt"/>
              </a:rPr>
              <a:t>, [</a:t>
            </a:r>
            <a:r>
              <a:rPr lang="en-CA" sz="1800" dirty="0" err="1">
                <a:latin typeface="+mj-lt"/>
              </a:rPr>
              <a:t>En</a:t>
            </a:r>
            <a:r>
              <a:rPr lang="en-CA" sz="1800" dirty="0">
                <a:latin typeface="+mj-lt"/>
              </a:rPr>
              <a:t> </a:t>
            </a:r>
            <a:r>
              <a:rPr lang="en-CA" sz="1800" dirty="0" err="1">
                <a:latin typeface="+mj-lt"/>
              </a:rPr>
              <a:t>ligne</a:t>
            </a:r>
            <a:r>
              <a:rPr lang="en-CA" sz="1800" dirty="0">
                <a:latin typeface="+mj-lt"/>
              </a:rPr>
              <a:t>], 2016, URL : </a:t>
            </a:r>
            <a:r>
              <a:rPr lang="en-CA" sz="1800" dirty="0">
                <a:latin typeface="+mj-lt"/>
                <a:hlinkClick r:id="rId5"/>
              </a:rPr>
              <a:t>http://wiki.pistes.org/index.php?title=La_formation_des_aurores_bor%C3%A9ales</a:t>
            </a:r>
            <a:endParaRPr lang="en-CA" sz="1800" dirty="0">
              <a:latin typeface="+mj-lt"/>
            </a:endParaRPr>
          </a:p>
          <a:p>
            <a:r>
              <a:rPr lang="en-CA" sz="1800" dirty="0">
                <a:latin typeface="+mj-lt"/>
              </a:rPr>
              <a:t>BOUTIN, Gilles, </a:t>
            </a:r>
            <a:r>
              <a:rPr lang="en-CA" sz="1800" i="1" dirty="0">
                <a:latin typeface="+mj-lt"/>
              </a:rPr>
              <a:t>Le secret des aurores </a:t>
            </a:r>
            <a:r>
              <a:rPr lang="en-CA" sz="1800" i="1" dirty="0" err="1">
                <a:latin typeface="+mj-lt"/>
              </a:rPr>
              <a:t>polaire</a:t>
            </a:r>
            <a:r>
              <a:rPr lang="en-CA" sz="1800" dirty="0">
                <a:latin typeface="+mj-lt"/>
              </a:rPr>
              <a:t>, [</a:t>
            </a:r>
            <a:r>
              <a:rPr lang="en-CA" sz="1800" dirty="0" err="1">
                <a:latin typeface="+mj-lt"/>
              </a:rPr>
              <a:t>En</a:t>
            </a:r>
            <a:r>
              <a:rPr lang="en-CA" sz="1800" dirty="0">
                <a:latin typeface="+mj-lt"/>
              </a:rPr>
              <a:t> line], 2016, URL : </a:t>
            </a:r>
            <a:r>
              <a:rPr lang="en-CA" sz="1800" dirty="0">
                <a:latin typeface="+mj-lt"/>
                <a:hlinkClick r:id="rId6"/>
              </a:rPr>
              <a:t>http://www.banditdenuit.com/apropos22.htm</a:t>
            </a:r>
            <a:endParaRPr lang="en-CA" sz="1800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pPr marL="0" indent="0">
              <a:buNone/>
            </a:pPr>
            <a:r>
              <a:rPr lang="en-CA" sz="1800" dirty="0">
                <a:latin typeface="+mj-lt"/>
              </a:rPr>
              <a:t>Source video :</a:t>
            </a:r>
          </a:p>
          <a:p>
            <a:r>
              <a:rPr lang="en-CA" sz="1900" i="1" dirty="0" err="1">
                <a:latin typeface="+mj-lt"/>
              </a:rPr>
              <a:t>Déroulement</a:t>
            </a:r>
            <a:r>
              <a:rPr lang="en-CA" sz="1900" i="1" dirty="0">
                <a:latin typeface="+mj-lt"/>
              </a:rPr>
              <a:t> </a:t>
            </a:r>
            <a:r>
              <a:rPr lang="en-CA" sz="1900" i="1" dirty="0" err="1">
                <a:latin typeface="+mj-lt"/>
              </a:rPr>
              <a:t>d’une</a:t>
            </a:r>
            <a:r>
              <a:rPr lang="en-CA" sz="1900" i="1" dirty="0">
                <a:latin typeface="+mj-lt"/>
              </a:rPr>
              <a:t> aurore </a:t>
            </a:r>
            <a:r>
              <a:rPr lang="en-CA" sz="1900" i="1" dirty="0" err="1">
                <a:latin typeface="+mj-lt"/>
              </a:rPr>
              <a:t>polaire</a:t>
            </a:r>
            <a:r>
              <a:rPr lang="en-CA" sz="1900" dirty="0">
                <a:latin typeface="+mj-lt"/>
              </a:rPr>
              <a:t>. (2008, 15 mars). [</a:t>
            </a:r>
            <a:r>
              <a:rPr lang="en-CA" sz="1900" dirty="0" err="1">
                <a:latin typeface="+mj-lt"/>
              </a:rPr>
              <a:t>Vidéo</a:t>
            </a:r>
            <a:r>
              <a:rPr lang="en-CA" sz="1900" dirty="0">
                <a:latin typeface="+mj-lt"/>
              </a:rPr>
              <a:t>]. YouTube. </a:t>
            </a:r>
            <a:r>
              <a:rPr lang="en-CA" sz="1900" dirty="0">
                <a:latin typeface="+mj-lt"/>
                <a:hlinkClick r:id="rId7"/>
              </a:rPr>
              <a:t>https://www.youtube.com/watch?v=5Fj2LgCosu8&amp;ab_channel=aurorepolaire</a:t>
            </a:r>
            <a:endParaRPr lang="en-CA" sz="1900" dirty="0">
              <a:latin typeface="+mj-lt"/>
            </a:endParaRPr>
          </a:p>
          <a:p>
            <a:pPr marL="0" indent="0">
              <a:buNone/>
            </a:pPr>
            <a:endParaRPr lang="en-CA" sz="1800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pPr marL="0" indent="0">
              <a:buNone/>
            </a:pPr>
            <a:endParaRPr lang="en-CA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pPr marL="0" indent="0">
              <a:buNone/>
            </a:pPr>
            <a:endParaRPr lang="en-CA" sz="1800" dirty="0">
              <a:latin typeface="+mj-lt"/>
            </a:endParaRPr>
          </a:p>
          <a:p>
            <a:pPr marL="0" indent="0">
              <a:buNone/>
            </a:pPr>
            <a:endParaRPr lang="en-CA" sz="1800" dirty="0">
              <a:latin typeface="+mj-lt"/>
            </a:endParaRPr>
          </a:p>
          <a:p>
            <a:endParaRPr lang="en-CA" sz="1800" b="1" dirty="0">
              <a:latin typeface="+mj-lt"/>
            </a:endParaRPr>
          </a:p>
          <a:p>
            <a:endParaRPr lang="en-CA" sz="1800" dirty="0">
              <a:latin typeface="+mj-lt"/>
            </a:endParaRPr>
          </a:p>
          <a:p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20580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1772</Words>
  <Application>Microsoft Macintosh PowerPoint</Application>
  <PresentationFormat>Widescreen</PresentationFormat>
  <Paragraphs>95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Les aurores polaires</vt:lpstr>
      <vt:lpstr>Emplacement des aurores polaires</vt:lpstr>
      <vt:lpstr>Le vent solaire et sa reception sur Terre</vt:lpstr>
      <vt:lpstr>Champ magnétique terreste </vt:lpstr>
      <vt:lpstr>Apparence des aurores polaires</vt:lpstr>
      <vt:lpstr>Apparence des aurores polaires</vt:lpstr>
      <vt:lpstr>Bibliographie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aurores polaires</dc:title>
  <dc:creator>Fortin Laurence</dc:creator>
  <cp:lastModifiedBy>Fortin Laurence</cp:lastModifiedBy>
  <cp:revision>13</cp:revision>
  <dcterms:created xsi:type="dcterms:W3CDTF">2021-03-31T14:42:30Z</dcterms:created>
  <dcterms:modified xsi:type="dcterms:W3CDTF">2021-03-31T16:58:50Z</dcterms:modified>
</cp:coreProperties>
</file>

<file path=docProps/thumbnail.jpeg>
</file>